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968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00dd70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对单位时间内与单位面积器壁碰撞的分子数的错误理解</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ae75837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气体分子运动的特点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87ef0f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分子运动速率分布图像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33490d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气体压强的微观解释</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0dd70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对单位时间内与单位面积器壁碰撞的分子数的错误理解</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2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6.xml"/><Relationship Id="rId2" Type="http://schemas.openxmlformats.org/officeDocument/2006/relationships/image" Target="../media/image18.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6.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5.xml"/><Relationship Id="rId2" Type="http://schemas.openxmlformats.org/officeDocument/2006/relationships/image" Target="../media/image11.jpe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1_1#c545b190a?vop=1&amp;vop=1&amp;pid=c87ef0f9a&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气体分子速率分布规律曲线的特点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：（1）温度升高，速率大的分子所占比例变大；（2）中间多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；（3）曲线与横轴围成的面积为1；（4）高温气体分子曲线的峰对应的速率值大，百分比低.</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c545b190a?vop=1&amp;vop=1&amp;pid=c87ef0f9a&amp;color=0,0,0&amp;mp=1&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P11图1.3-2演变而来，教材展示了在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时氧气分子的速率分布和各速率区间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的分子数占总分子数的百分比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，本题不仅考查了不同曲线对应的温度高低关系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，还考查了曲线与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横轴围成的面积关系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2_1#c545b190a?vop=1&amp;vop=1&amp;pid=c87ef0f9a&amp;color=0,0,0&amp;mp=1&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76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e7d2633b2?vop=1&amp;pid=433490d7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[吉林长春东北师范大学附中2024高二下月考]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正方体密闭容器中有一定质量的某种气体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体积内气体分子数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为恒量.为简化问题，我们假定：气体分子大小可以忽略；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气体分子速率相同，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动能均为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，与器壁各面碰撞的机会均相等；与器壁碰撞前、后瞬间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，气体分子速度方向都与器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壁垂直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，且速率不变.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则气体对容器壁的压强为(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e7d2633b2?vop=1&amp;pid=433490d7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321" b="-2583"/>
                </a:stretch>
              </a:blipFill>
            </p:spPr>
            <p:txBody>
              <a:bodyPr/>
              <a:lstStyle/>
              <a:p>
                <a:r>
                  <a:rPr lang="zh-CN" altLang="en-US">
                    <a:noFill/>
                  </a:rPr>
                  <a:t> </a:t>
                </a:r>
              </a:p>
            </p:txBody>
          </p:sp>
        </mc:Fallback>
      </mc:AlternateContent>
      <p:sp>
        <p:nvSpPr>
          <p:cNvPr id="3" name="QC_5_AN.14_1#e7d2633b2.bracket?vop=1&amp;pid=433490d7a&amp;color=0,0,0&amp;vpa=4&amp;vtp=1"/>
          <p:cNvSpPr/>
          <p:nvPr/>
        </p:nvSpPr>
        <p:spPr>
          <a:xfrm>
            <a:off x="6064314"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3_2#e7d2633b2.choices?vop=1&amp;pid=433490d7a&amp;color=0,0,0&amp;vtp=1&amp;bbb=1"/>
              <p:cNvSpPr/>
              <p:nvPr/>
            </p:nvSpPr>
            <p:spPr>
              <a:xfrm>
                <a:off x="722376" y="2739077"/>
                <a:ext cx="10753344" cy="594106"/>
              </a:xfrm>
              <a:prstGeom prst="rect">
                <a:avLst/>
              </a:prstGeom>
              <a:noFill/>
            </p:spPr>
            <p:txBody>
              <a:bodyPr wrap="none" lIns="0" tIns="0" rIns="0" bIns="0" rtlCol="0" anchor="t"/>
              <a:lstStyle/>
              <a:p>
                <a:pPr latinLnBrk="1">
                  <a:lnSpc>
                    <a:spcPts val="5100"/>
                  </a:lnSpc>
                  <a:tabLst>
                    <a:tab pos="2843530" algn="l"/>
                    <a:tab pos="5648960" algn="l"/>
                    <a:tab pos="81368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3_2#e7d2633b2.choices?vop=1&amp;pid=433490d7a&amp;color=0,0,0&amp;vtp=1&amp;bbb=1"/>
              <p:cNvSpPr>
                <a:spLocks noRot="1" noChangeAspect="1" noMove="1" noResize="1" noEditPoints="1" noAdjustHandles="1" noChangeArrowheads="1" noChangeShapeType="1" noTextEdit="1"/>
              </p:cNvSpPr>
              <p:nvPr/>
            </p:nvSpPr>
            <p:spPr>
              <a:xfrm>
                <a:off x="722376" y="2739077"/>
                <a:ext cx="10753344" cy="594106"/>
              </a:xfrm>
              <a:prstGeom prst="rect">
                <a:avLst/>
              </a:prstGeom>
              <a:blipFill rotWithShape="1">
                <a:blip r:embed="rId2"/>
                <a:stretch>
                  <a:fillRect l="-4" t="-54" b="-896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e7d2633b2?vop=1&amp;vop=1&amp;pid=433490d7a&amp;color=0,0,0&amp;mp=1&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模型构建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气体分子撞击器壁后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，以原速率弹回，可建立如图甲所示的模型，可得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，需要构建如图乙所示的模型.</a:t>
                </a:r>
                <a:endParaRPr lang="en-US" altLang="zh-CN" sz="2000" dirty="0"/>
              </a:p>
            </p:txBody>
          </p:sp>
        </mc:Choice>
        <mc:Fallback>
          <p:sp>
            <p:nvSpPr>
              <p:cNvPr id="2" name="QC_5_EX.15_1#e7d2633b2?vop=1&amp;vop=1&amp;pid=433490d7a&amp;color=0,0,0&amp;mp=1&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71" b="-3409"/>
                </a:stretch>
              </a:blipFill>
            </p:spPr>
            <p:txBody>
              <a:bodyPr/>
              <a:lstStyle/>
              <a:p>
                <a:r>
                  <a:rPr lang="zh-CN" altLang="en-US">
                    <a:noFill/>
                  </a:rPr>
                  <a:t> </a:t>
                </a:r>
              </a:p>
            </p:txBody>
          </p:sp>
        </mc:Fallback>
      </mc:AlternateContent>
      <p:pic>
        <p:nvPicPr>
          <p:cNvPr id="3" name="QC_5_EX.15_3#e7d2633b2?iti=1&amp;htil=1&amp;vop=1&amp;vop=1&amp;pid=433490d7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880360" y="2425700"/>
            <a:ext cx="1051560"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15_4#e7d2633b2?iti=2&amp;htil=1&amp;vop=1&amp;vop=1&amp;pid=433490d7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6488" y="2507996"/>
            <a:ext cx="612648"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EX.15_5#e7d2633b2?iti=1&amp;htil=1&amp;vop=1&amp;vop=1&amp;pid=433490d7a&amp;color=0,0,0&amp;vtp=1"/>
          <p:cNvSpPr/>
          <p:nvPr/>
        </p:nvSpPr>
        <p:spPr>
          <a:xfrm>
            <a:off x="3250565" y="367741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C_5_EX.15_6#e7d2633b2?iti=2&amp;htil=1&amp;vop=1&amp;vop=1&amp;pid=433490d7a&amp;color=0,0,0&amp;vtp=1"/>
          <p:cNvSpPr/>
          <p:nvPr/>
        </p:nvSpPr>
        <p:spPr>
          <a:xfrm>
            <a:off x="8627237" y="366826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fade">
                                      <p:cBhvr>
                                        <p:cTn id="31" dur="500"/>
                                        <p:tgtEl>
                                          <p:spTgt spid="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e7d2633b2?vop=1&amp;vop=1&amp;pid=433490d7a&amp;color=0,0,0&amp;vtp=1&amp;bt=1&amp;bbb=1&amp;hb=1"/>
              <p:cNvSpPr/>
              <p:nvPr/>
            </p:nvSpPr>
            <p:spPr>
              <a:xfrm>
                <a:off x="722376" y="972000"/>
                <a:ext cx="10753344" cy="253085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由题设可知，一个气体分子每与器壁碰撞一次，对器壁的冲量大小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，以器壁上面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的部分为底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为高构成正方体，其内有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的气体分子在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时间内与该正方体的底发生碰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，碰撞的分子数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𝑛𝑆𝑣</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时间内气体分子对正方体底部的冲量大小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𝑛𝑆𝑚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，正方体底部受到的压力大小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num>
                      <m:den>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𝑛𝑆𝑚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，则气体对器壁的压强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p:txBody>
          </p:sp>
        </mc:Choice>
        <mc:Fallback>
          <p:sp>
            <p:nvSpPr>
              <p:cNvPr id="2" name="QC_5_AS.16_1#e7d2633b2?vop=1&amp;vop=1&amp;pid=433490d7a&amp;color=0,0,0&amp;vtp=1&amp;bt=1&amp;bbb=1&amp;hb=1"/>
              <p:cNvSpPr>
                <a:spLocks noRot="1" noChangeAspect="1" noMove="1" noResize="1" noEditPoints="1" noAdjustHandles="1" noChangeArrowheads="1" noChangeShapeType="1" noTextEdit="1"/>
              </p:cNvSpPr>
              <p:nvPr/>
            </p:nvSpPr>
            <p:spPr>
              <a:xfrm>
                <a:off x="722376" y="972000"/>
                <a:ext cx="10753344" cy="2530856"/>
              </a:xfrm>
              <a:prstGeom prst="rect">
                <a:avLst/>
              </a:prstGeom>
              <a:blipFill rotWithShape="1">
                <a:blip r:embed="rId1"/>
                <a:stretch>
                  <a:fillRect l="-4" t="-18" r="-337" b="-18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7_1#1be1e6949?vop=1&amp;pid=00dd70308&amp;color=0,0,0&amp;vtp=1&amp;bt=1&amp;bbb=1"/>
              <p:cNvSpPr/>
              <p:nvPr/>
            </p:nvSpPr>
            <p:spPr>
              <a:xfrm>
                <a:off x="722376" y="139852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5.对一定质量的气体，若用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表示单位时间内与单位面积器壁碰撞的分子数，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7_1#1be1e6949?vop=1&amp;pid=00dd70308&amp;color=0,0,0&amp;vtp=1&amp;bt=1&amp;bbb=1"/>
              <p:cNvSpPr>
                <a:spLocks noRot="1" noChangeAspect="1" noMove="1" noResize="1" noEditPoints="1" noAdjustHandles="1" noChangeArrowheads="1" noChangeShapeType="1" noTextEdit="1"/>
              </p:cNvSpPr>
              <p:nvPr/>
            </p:nvSpPr>
            <p:spPr>
              <a:xfrm>
                <a:off x="722376" y="139852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6_AN.18_1#1be1e6949.bracket?vop=1&amp;pid=00dd70308&amp;color=0,0,0&amp;vpa=5&amp;vtp=1"/>
          <p:cNvSpPr/>
          <p:nvPr/>
        </p:nvSpPr>
        <p:spPr>
          <a:xfrm>
            <a:off x="9707499" y="139852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7_2#1be1e6949.choices?vop=1&amp;pid=00dd70308&amp;color=0,0,0&amp;vtp=1&amp;bbb=1"/>
              <p:cNvSpPr/>
              <p:nvPr/>
            </p:nvSpPr>
            <p:spPr>
              <a:xfrm>
                <a:off x="722376" y="181356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A.当体积减小时，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必定增加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.当温度升高时，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必定增加</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.当压强不变而温度变化时，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必定变化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.当压强不变而温度变化时，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可能不变</a:t>
                </a:r>
                <a:endParaRPr lang="en-US" altLang="zh-CN" sz="2000" dirty="0"/>
              </a:p>
            </p:txBody>
          </p:sp>
        </mc:Choice>
        <mc:Fallback>
          <p:sp>
            <p:nvSpPr>
              <p:cNvPr id="4" name="QC_6_BD.17_2#1be1e6949.choices?vop=1&amp;pid=00dd70308&amp;color=0,0,0&amp;vtp=1&amp;bbb=1"/>
              <p:cNvSpPr>
                <a:spLocks noRot="1" noChangeAspect="1" noMove="1" noResize="1" noEditPoints="1" noAdjustHandles="1" noChangeArrowheads="1" noChangeShapeType="1" noTextEdit="1"/>
              </p:cNvSpPr>
              <p:nvPr/>
            </p:nvSpPr>
            <p:spPr>
              <a:xfrm>
                <a:off x="722376" y="1813560"/>
                <a:ext cx="10753344" cy="843153"/>
              </a:xfrm>
              <a:prstGeom prst="rect">
                <a:avLst/>
              </a:prstGeom>
              <a:blipFill rotWithShape="1">
                <a:blip r:embed="rId2"/>
                <a:stretch>
                  <a:fillRect l="-4" b="-54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9_1#1be1e6949?vop=1&amp;vop=1&amp;pid=00dd70308&amp;color=0,0,0&amp;vtp=1&amp;bt=1&amp;bbb=1&amp;hb=1"/>
          <p:cNvSpPr/>
          <p:nvPr/>
        </p:nvSpPr>
        <p:spPr>
          <a:xfrm>
            <a:off x="719328" y="1531112"/>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一定质量的气体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，单位时间内与单位面积器壁碰撞的分子数取决于分子数密度和分子的平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，即与体积和温度都有关系，故A、B错误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；压强取决于单位时间内与单位面积器壁碰撞的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分子数及分子的平均速率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，在压强不变的情况下，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温度变化表明气体分子的平均速率发生变化，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即分子每次撞击器壁的作用力大小变化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，则单位时间内与单位面积器壁碰撞的分子数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必然改变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0_1#1be1e6949?vop=1&amp;vop=1&amp;pid=00dd70308&amp;color=0,0,0&amp;vtp=1&amp;bt=1&amp;bbb=1&amp;hb=1"/>
          <p:cNvSpPr/>
          <p:nvPr/>
        </p:nvSpPr>
        <p:spPr>
          <a:xfrm>
            <a:off x="719328" y="134518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本题有两个易错点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：一是一个物理量变化时，易忽略另一个物理量的变化情况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；二是对单位时间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内与单位面积器壁碰撞的分子数理解错误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1_1#1be1e6949?vop=1&amp;vop=1&amp;pid=00dd70308&amp;color=0,0,0&amp;mp=1&amp;vtp=1&amp;bt=1&amp;bbb=1"/>
          <p:cNvSpPr/>
          <p:nvPr/>
        </p:nvSpPr>
        <p:spPr>
          <a:xfrm>
            <a:off x="719328" y="148488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C_6_EX.21_2#1be1e6949?htil=4&amp;vop=1&amp;vop=1&amp;pid=00dd7030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20528" y="2026920"/>
            <a:ext cx="113385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6_EX.21_3#1be1e6949?htil=4&amp;vop=1&amp;vop=1&amp;pid=00dd70308&amp;color=0,0,0&amp;vtp=1&amp;bbb=1&amp;hb=1"/>
              <p:cNvSpPr/>
              <p:nvPr/>
            </p:nvSpPr>
            <p:spPr>
              <a:xfrm>
                <a:off x="719328" y="1948561"/>
                <a:ext cx="948232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设有一正方体密闭容器（如图），容器内有一定质量的气体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（设由单原子气体分子构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），它的压强为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，单位体积内分子数为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，平均速率为</a:t>
                </a:r>
                <a14:m>
                  <m:oMath xmlns:m="http://schemas.openxmlformats.org/officeDocument/2006/math">
                    <m:bar>
                      <m:barPr>
                        <m:pos m:val="top"/>
                        <m:ctrlPr>
                          <a:rPr lang="en-US" altLang="zh-CN" sz="2000" i="1">
                            <a:solidFill>
                              <a:srgbClr val="000000"/>
                            </a:solidFill>
                            <a:latin typeface="Cambria Math" panose="02040503050406030204" pitchFamily="34" charset="0"/>
                          </a:rPr>
                        </m:ctrlPr>
                      </m:barPr>
                      <m:e>
                        <m:r>
                          <a:rPr lang="en-US" altLang="zh-CN" sz="2000">
                            <a:solidFill>
                              <a:srgbClr val="000000"/>
                            </a:solidFill>
                            <a:latin typeface="Cambria Math" panose="02040503050406030204" pitchFamily="34" charset="0"/>
                          </a:rPr>
                          <m:t>𝑣</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体分子在单位时间内与单位面积器壁撞击的分子数为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.以容器右侧面为研究对象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右侧面面积为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.我们尽量把模型简化，根据统计规律，气体分子将各有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、右、前、后六个方向运动.</a:t>
                </a:r>
                <a:endParaRPr lang="en-US" altLang="zh-CN" sz="2000" dirty="0"/>
              </a:p>
            </p:txBody>
          </p:sp>
        </mc:Choice>
        <mc:Fallback>
          <p:sp>
            <p:nvSpPr>
              <p:cNvPr id="4" name="QC_6_EX.21_3#1be1e6949?htil=4&amp;vop=1&amp;vop=1&amp;pid=00dd70308&amp;color=0,0,0&amp;vtp=1&amp;bbb=1&amp;hb=1"/>
              <p:cNvSpPr>
                <a:spLocks noRot="1" noChangeAspect="1" noMove="1" noResize="1" noEditPoints="1" noAdjustHandles="1" noChangeArrowheads="1" noChangeShapeType="1" noTextEdit="1"/>
              </p:cNvSpPr>
              <p:nvPr/>
            </p:nvSpPr>
            <p:spPr>
              <a:xfrm>
                <a:off x="719328" y="1948561"/>
                <a:ext cx="9482328" cy="2253234"/>
              </a:xfrm>
              <a:prstGeom prst="rect">
                <a:avLst/>
              </a:prstGeom>
              <a:blipFill rotWithShape="1">
                <a:blip r:embed="rId2"/>
                <a:stretch>
                  <a:fillRect l="-5" t="-17" r="-3605" b="-20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21_4#1be1e6949?vop=1&amp;vop=1&amp;pid=00dd70308&amp;color=0,0,0&amp;mp=1&amp;vtp=1&amp;bt=1&amp;bbb=1&amp;hb=1"/>
              <p:cNvSpPr/>
              <p:nvPr/>
            </p:nvSpPr>
            <p:spPr>
              <a:xfrm>
                <a:off x="719328" y="1470152"/>
                <a:ext cx="10753344" cy="3011488"/>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设在极短时间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内，气体分子向右运动的平均距离为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时间内撞击容器右侧面的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𝑛𝐿𝑆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，故单位时间内撞击单位面积器壁的分子数为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num>
                      <m:den>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时间内，气体分子撞击器壁后反弹，气体分子速度大小不变、方向相反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，故速度变化量大小为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，由动量定理与牛顿第三定律可得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，气体分子对右侧器壁的冲量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barPr>
                              <m:e>
                                <m:r>
                                  <a:rPr lang="en-US" altLang="zh-CN" sz="2000">
                                    <a:solidFill>
                                      <a:srgbClr val="000000"/>
                                    </a:solidFill>
                                    <a:latin typeface="Cambria Math" panose="02040503050406030204" pitchFamily="34" charset="0"/>
                                  </a:rPr>
                                  <m:t>𝑣</m:t>
                                </m:r>
                              </m:e>
                            </m:ba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，则气体分子对器壁的作用力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barPr>
                              <m:e>
                                <m:r>
                                  <a:rPr lang="en-US" altLang="zh-CN" sz="2000">
                                    <a:solidFill>
                                      <a:srgbClr val="000000"/>
                                    </a:solidFill>
                                    <a:latin typeface="Cambria Math" panose="02040503050406030204" pitchFamily="34" charset="0"/>
                                  </a:rPr>
                                  <m:t>𝑣</m:t>
                                </m:r>
                              </m:e>
                            </m:ba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，气体分子对器壁的压强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barPr>
                              <m:e>
                                <m:r>
                                  <a:rPr lang="en-US" altLang="zh-CN" sz="2000">
                                    <a:solidFill>
                                      <a:srgbClr val="000000"/>
                                    </a:solidFill>
                                    <a:latin typeface="Cambria Math" panose="02040503050406030204" pitchFamily="34" charset="0"/>
                                  </a:rPr>
                                  <m:t>𝑣</m:t>
                                </m:r>
                              </m:e>
                            </m:ba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bar>
                          <m:barPr>
                            <m:pos m:val="top"/>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barPr>
                          <m:e>
                            <m:r>
                              <a:rPr lang="en-US" altLang="zh-CN" sz="2000">
                                <a:solidFill>
                                  <a:srgbClr val="000000"/>
                                </a:solidFill>
                                <a:latin typeface="Cambria Math" panose="02040503050406030204" pitchFamily="34" charset="0"/>
                              </a:rPr>
                              <m:t>𝐸</m:t>
                            </m:r>
                          </m:e>
                        </m:ba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bar>
                      <m:barPr>
                        <m:pos m:val="top"/>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a:rPr lang="en-US" altLang="zh-CN" sz="2000">
                            <a:solidFill>
                              <a:srgbClr val="000000"/>
                            </a:solidFill>
                            <a:latin typeface="Cambria Math" panose="02040503050406030204" pitchFamily="34" charset="0"/>
                          </a:rPr>
                          <m:t>𝑣</m:t>
                        </m:r>
                      </m:e>
                    </m:ba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21_4#1be1e6949?vop=1&amp;vop=1&amp;pid=00dd70308&amp;color=0,0,0&amp;mp=1&amp;vtp=1&amp;bt=1&amp;bbb=1&amp;hb=1"/>
              <p:cNvSpPr>
                <a:spLocks noRot="1" noChangeAspect="1" noMove="1" noResize="1" noEditPoints="1" noAdjustHandles="1" noChangeArrowheads="1" noChangeShapeType="1" noTextEdit="1"/>
              </p:cNvSpPr>
              <p:nvPr/>
            </p:nvSpPr>
            <p:spPr>
              <a:xfrm>
                <a:off x="719328" y="1470152"/>
                <a:ext cx="10753344" cy="3011488"/>
              </a:xfrm>
              <a:prstGeom prst="rect">
                <a:avLst/>
              </a:prstGeom>
              <a:blipFill rotWithShape="1">
                <a:blip r:embed="rId1"/>
                <a:stretch>
                  <a:fillRect l="-5" t="-4" r="-377" b="-3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d548094e.fixed?pid=57778329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d548094e.fixed?pid=57778329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分子运动速率分布规律</a:t>
            </a:r>
            <a:endParaRPr lang="en-US" altLang="zh-CN" sz="4400" dirty="0"/>
          </a:p>
        </p:txBody>
      </p:sp>
      <p:pic>
        <p:nvPicPr>
          <p:cNvPr id="4" name="C_3#dd548094e.fixed?pid=57778329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d548094e.fixed?pid=57778329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54cb795b?vop=1&amp;pid=8ae7583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1.在没有外界影响的情况下，密闭容器内的气体静置足够长时间后，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54cb795b.bracket?vop=1&amp;pid=8ae758374&amp;color=0,0,0&amp;vpa=1&amp;vtp=1"/>
          <p:cNvSpPr/>
          <p:nvPr/>
        </p:nvSpPr>
        <p:spPr>
          <a:xfrm>
            <a:off x="924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754cb795b.choices?vop=1&amp;pid=8ae75837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.分子的无规则运动停息下来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.每个分子的速度大小均相等</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C.每个分子的动能保持不变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.分子的密集程度保持不变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54cb795b?vop=1&amp;vop=1&amp;pid=8ae75837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分子永不停息地做无规则运动，与静置时间长短无关，故A错误；分子做无规则运动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率有大有小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，各个分子的动能也有大有小，而且在不断改变，故B、C错误；由于容器密闭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，则分子的密集程度保持不变，故D正确.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b124dbfb7?vop=1&amp;pid=c87ef0f9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[河南平顶山2025高二下月考]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氧气很重要的用途是供给呼吸和支持燃烧，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氧气如同食物和水，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是人体必不可少的能源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.如图是氧气分子在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的速率分布图，横坐标表示速率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，纵坐标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表示某一速率区间的分子数占总分子数的百分比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b124dbfb7?vop=1&amp;pid=c87ef0f9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5_1#b124dbfb7.bracket?vop=1&amp;pid=c87ef0f9a&amp;color=0,0,0&amp;vpa=2&amp;vtp=1"/>
          <p:cNvSpPr/>
          <p:nvPr/>
        </p:nvSpPr>
        <p:spPr>
          <a:xfrm>
            <a:off x="752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b124dbfb7?htil=1&amp;vop=1&amp;pid=c87ef0f9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89108" y="2408877"/>
            <a:ext cx="5212080"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b124dbfb7.choices?htil=1&amp;vop=1&amp;pid=c87ef0f9a&amp;color=0,0,0&amp;vtp=1&amp;bbb=1&amp;hb=1"/>
          <p:cNvSpPr/>
          <p:nvPr/>
        </p:nvSpPr>
        <p:spPr>
          <a:xfrm>
            <a:off x="722376" y="2334074"/>
            <a:ext cx="540410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，氧气分子中速率小的分子所占的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比例增大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.每一个氧气分子随着温度的升高其速率都增大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.同一温度下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，中等速率的氧气分子数所占的比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例较大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.随着温度的升高，氧气分子的平均速率变小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124dbfb7?vop=1&amp;vop=1&amp;pid=c87ef0f9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随着温度的升高，氧气分子中速率大的分子所占的比例增大，A错误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；温度升高使得氧气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分子的平均速率增大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，不是每一个氧气分子的速率都增大，B错误；同一温度下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，中等速率的氧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气分子数所占的比例较大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，即氧气分子呈现“中间多、两头少”的分布规律，C正确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，氧气分子的平均速率变大，D错误.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b124dbfb7?vop=1&amp;vop=1&amp;pid=c87ef0f9a&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解答气体分子运动特点的问题时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，关键是认识到单个或少量分子的运动是“个别行为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.气体分子的运动特点是对大量分子而言的，大量分子的运动是“集体行为”，遵循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、两头少”的规律.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c545b190a?htil=2&amp;vop=1&amp;pid=c87ef0f9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72042" y="1054295"/>
            <a:ext cx="3813048"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8_2#c545b190a?htil=2&amp;vop=1&amp;pid=c87ef0f9a&amp;color=0,0,0&amp;vtp=1&amp;bt=1&amp;bbb=1&amp;hb=1"/>
              <p:cNvSpPr/>
              <p:nvPr/>
            </p:nvSpPr>
            <p:spPr>
              <a:xfrm>
                <a:off x="722376" y="972000"/>
                <a:ext cx="68031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[山东枣庄2025高二下联考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如图所示为氧气分子在不同温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度下的气体分子速率分布规律图像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，图中实线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1、2对应的温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8_2#c545b190a?htil=2&amp;vop=1&amp;pid=c87ef0f9a&amp;color=0,0,0&amp;vtp=1&amp;bt=1&amp;bbb=1&amp;hb=1"/>
              <p:cNvSpPr>
                <a:spLocks noRot="1" noChangeAspect="1" noMove="1" noResize="1" noEditPoints="1" noAdjustHandles="1" noChangeArrowheads="1" noChangeShapeType="1" noTextEdit="1"/>
              </p:cNvSpPr>
              <p:nvPr/>
            </p:nvSpPr>
            <p:spPr>
              <a:xfrm>
                <a:off x="722376" y="972000"/>
                <a:ext cx="6803136" cy="1300353"/>
              </a:xfrm>
              <a:prstGeom prst="rect">
                <a:avLst/>
              </a:prstGeom>
              <a:blipFill rotWithShape="1">
                <a:blip r:embed="rId2"/>
                <a:stretch>
                  <a:fillRect l="-6" t="-35" r="-185" b="-3491"/>
                </a:stretch>
              </a:blipFill>
            </p:spPr>
            <p:txBody>
              <a:bodyPr/>
              <a:lstStyle/>
              <a:p>
                <a:r>
                  <a:rPr lang="zh-CN" altLang="en-US">
                    <a:noFill/>
                  </a:rPr>
                  <a:t> </a:t>
                </a:r>
              </a:p>
            </p:txBody>
          </p:sp>
        </mc:Fallback>
      </mc:AlternateContent>
      <p:sp>
        <p:nvSpPr>
          <p:cNvPr id="4" name="QC_5_AN.9_1#c545b190a.bracket?vop=1&amp;pid=c87ef0f9a&amp;color=0,0,0&amp;vpa=3&amp;vtp=1"/>
          <p:cNvSpPr/>
          <p:nvPr/>
        </p:nvSpPr>
        <p:spPr>
          <a:xfrm>
            <a:off x="4764405"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8_3#c545b190a.choices?htil=2&amp;vop=1&amp;pid=c87ef0f9a&amp;color=0,0,0&amp;vtp=1&amp;bbb=1&amp;hb=1"/>
              <p:cNvSpPr/>
              <p:nvPr/>
            </p:nvSpPr>
            <p:spPr>
              <a:xfrm>
                <a:off x="722376" y="2281877"/>
                <a:ext cx="6803136"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温度下，某一速率区间的分子数占比可能相同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温度下的氧气混合后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，对应的分子速率分布规律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曲线与横轴围成的面积为曲线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1和曲线2下方的面积之和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温度下的氧气混合后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，对应的分子速率分布规律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曲线可能是图中的虚线</a:t>
                </a:r>
                <a:endParaRPr lang="en-US" altLang="zh-CN" sz="2000" dirty="0"/>
              </a:p>
            </p:txBody>
          </p:sp>
        </mc:Choice>
        <mc:Fallback>
          <p:sp>
            <p:nvSpPr>
              <p:cNvPr id="5" name="QC_5_BD.8_3#c545b190a.choices?htil=2&amp;vop=1&amp;pid=c87ef0f9a&amp;color=0,0,0&amp;vtp=1&amp;bbb=1&amp;hb=1"/>
              <p:cNvSpPr>
                <a:spLocks noRot="1" noChangeAspect="1" noMove="1" noResize="1" noEditPoints="1" noAdjustHandles="1" noChangeArrowheads="1" noChangeShapeType="1" noTextEdit="1"/>
              </p:cNvSpPr>
              <p:nvPr/>
            </p:nvSpPr>
            <p:spPr>
              <a:xfrm>
                <a:off x="722376" y="2281877"/>
                <a:ext cx="6803136" cy="2723134"/>
              </a:xfrm>
              <a:prstGeom prst="rect">
                <a:avLst/>
              </a:prstGeom>
              <a:blipFill rotWithShape="1">
                <a:blip r:embed="rId3"/>
                <a:stretch>
                  <a:fillRect l="-6" t="-12" r="2"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c545b190a?vop=1&amp;vop=1&amp;pid=c87ef0f9a&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温度越高，分子热运动越剧烈，速率大的分子所占的比例越大，由题图可知，曲线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大的分子所占的比例比曲线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1速率大的分子所占的比例大，故</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，A错误；曲线1和曲线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一个交点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，交点对应的速率区间的分子数占比相同，B正确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；气体分子速率分布规律曲线与横轴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围成的面积均为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1，即曲线1、曲线2以及将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温度下的氧气混合后对应的曲线与横轴围成的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面积都为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1，C错误；将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温度下的氧气混合后，混合气体的温度介于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应介于曲线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1和2之间，不可能为题图中的虚线，D错误.</a:t>
                </a:r>
                <a:endParaRPr lang="en-US" altLang="zh-CN" sz="2200" dirty="0"/>
              </a:p>
            </p:txBody>
          </p:sp>
        </mc:Choice>
        <mc:Fallback>
          <p:sp>
            <p:nvSpPr>
              <p:cNvPr id="2" name="QC_5_AS.10_1#c545b190a?vop=1&amp;vop=1&amp;pid=c87ef0f9a&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1742"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2952</Words>
  <Application>WPS 演示</Application>
  <PresentationFormat>宽屏</PresentationFormat>
  <Paragraphs>124</Paragraphs>
  <Slides>20</Slides>
  <Notes>20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20</vt:i4>
      </vt:variant>
    </vt:vector>
  </HeadingPairs>
  <TitlesOfParts>
    <vt:vector size="4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2025-10-21T09:42:28Z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6D82F63F222D40159696CD47505023AF_12</vt:lpwstr>
  </property>
  <property fmtid="{D5CDD505-2E9C-101B-9397-08002B2CF9AE}" pid="3" name="KSOProductBuildVer">
    <vt:lpwstr>2052-12.1.0.23125</vt:lpwstr>
  </property>
</Properties>
</file>